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s/slide6.xml" ContentType="application/vnd.openxmlformats-officedocument.presentationml.slide+xml"/>
  <Override PartName="/docProps/custom.xml" ContentType="application/vnd.openxmlformats-officedocument.custom-properties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Masters/slideMaster3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Layouts/slideLayout18.xml" ContentType="application/vnd.openxmlformats-officedocument.presentationml.slideLayout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  <p:sldMasterId id="2147483661" r:id="rId2"/>
    <p:sldMasterId id="2147483674" r:id="rId3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97" d="101"/>
          <a:sy n="65" d="34"/>
        </p:scale>
        <p:origin x="109" y="97"/>
      </p:cViewPr>
      <p:guideLst>
        <p:guide pos="2856"/>
        <p:guide pos="2160" orient="horz"/>
      </p:guideLst>
    </p:cSldViewPr>
  </p:slideViewPr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theme" Target="theme/theme1.xml"/><Relationship Id="rId5" Type="http://schemas.openxmlformats.org/officeDocument/2006/relationships/theme" Target="theme/theme2.xml"/><Relationship Id="rId6" Type="http://schemas.openxmlformats.org/officeDocument/2006/relationships/theme" Target="theme/theme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presProps" Target="presProps.xml" /><Relationship Id="rId17" Type="http://schemas.openxmlformats.org/officeDocument/2006/relationships/tableStyles" Target="tableStyles.xml" /><Relationship Id="rId18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82EA5935-2F25-4767-81ED-BDAD7E07FBA2}" type="slidenum">
              <a:rPr/>
              <a:t/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verTx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9E1265EF-55E0-49C1-84CD-5800733A6354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fourObj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C6A546AA-94B3-4783-BBBF-D0BC17FC3D37}" type="slidenum">
              <a:rPr/>
              <a:t/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 bwMode="auto"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 bwMode="auto"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 bwMode="auto"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 bwMode="auto"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3E6E1810-DEC0-4088-B054-6C71D6206145}" type="slidenum">
              <a:rPr/>
              <a:t/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E03405B7-AF4B-4BAD-9429-33C776CE73B7}" type="slidenum">
              <a:rPr/>
              <a:t/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x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0FD0429E-3B05-48C2-9E28-C2DF532E911C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03C5E03E-5F34-442B-9741-3A5DA44F189E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BC54E441-5012-45FD-84B6-ACB3460B681E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A5B97F77-AD7B-4872-A6F9-49D8C3E95AF5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nly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 bwMode="auto"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defRPr/>
            </a:pPr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5A101407-9836-43F6-B897-85FB3430FA88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AndObj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4B1F3A71-C72C-494C-B895-37CE2C8D4F81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x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EBF980BA-7097-44F3-8114-FA8ACFFB7365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AndTwoObj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9134D0BD-8283-4668-AB04-F89C2992F498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OverTx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FD22891A-1144-4671-9A09-6402C7240B94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verTx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62E65851-D8BC-4E02-A19D-DE02437C0588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fourObj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BA82AB90-BF6B-4E47-94BB-18B71D4C255A}" type="slidenum">
              <a:rPr/>
              <a:t/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 bwMode="auto"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 bwMode="auto"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 bwMode="auto"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 bwMode="auto"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46B9F890-31F8-4FFC-9AE4-AFE6DD8DFD6B}" type="slidenum">
              <a:rPr/>
              <a:t/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 bwMode="auto"/>
        <p:txBody>
          <a:bodyPr/>
          <a:p>
            <a:pPr>
              <a:defRPr/>
            </a:pPr>
            <a:fld id="{7F0E92C2-29A0-487F-9E11-FCE7CEBA9EFE}" type="slidenum">
              <a:rPr/>
              <a:t/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x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 bwMode="auto"/>
        <p:txBody>
          <a:bodyPr/>
          <a:p>
            <a:pPr>
              <a:defRPr/>
            </a:pPr>
            <a:fld id="{A9170592-68B6-45BC-91E7-A4DF8FB20D98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 bwMode="auto"/>
        <p:txBody>
          <a:bodyPr/>
          <a:p>
            <a:pPr>
              <a:defRPr/>
            </a:pPr>
            <a:fld id="{84A78F8B-62C6-43FC-8980-0E4A711191FD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 bwMode="auto"/>
        <p:txBody>
          <a:bodyPr/>
          <a:p>
            <a:pPr>
              <a:defRPr/>
            </a:pPr>
            <a:fld id="{762AFB3D-ACA2-4618-9A61-158EEFFF00E3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 bwMode="auto"/>
        <p:txBody>
          <a:bodyPr/>
          <a:p>
            <a:pPr>
              <a:defRPr/>
            </a:pPr>
            <a:fld id="{70A1297C-5262-42AF-BB19-A0AB38B5BB42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90382922-8BF7-4AB8-810D-F06D31610B06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nly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 bwMode="auto"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defRPr/>
            </a:pPr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 bwMode="auto"/>
        <p:txBody>
          <a:bodyPr/>
          <a:p>
            <a:pPr>
              <a:defRPr/>
            </a:pPr>
            <a:fld id="{D89CFBD0-53AE-4C90-94A3-0610E9B17BB2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AndObj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 bwMode="auto"/>
        <p:txBody>
          <a:bodyPr/>
          <a:p>
            <a:pPr>
              <a:defRPr/>
            </a:pPr>
            <a:fld id="{3E07F29D-3285-4E56-9AB9-CA5DC16EFA99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AndTwoObj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 bwMode="auto"/>
        <p:txBody>
          <a:bodyPr/>
          <a:p>
            <a:pPr>
              <a:defRPr/>
            </a:pPr>
            <a:fld id="{072AFA4D-1FBC-435E-A448-BC93B0408A52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OverTx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 bwMode="auto"/>
        <p:txBody>
          <a:bodyPr/>
          <a:p>
            <a:pPr>
              <a:defRPr/>
            </a:pPr>
            <a:fld id="{9CC6AE9B-D491-4F4A-8E8C-71558BABACC1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verTx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 bwMode="auto"/>
        <p:txBody>
          <a:bodyPr/>
          <a:p>
            <a:pPr>
              <a:defRPr/>
            </a:pPr>
            <a:fld id="{5FF9FC58-8735-4EFD-81BF-BBBD23F9A9F0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fourObj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 bwMode="auto"/>
        <p:txBody>
          <a:bodyPr/>
          <a:p>
            <a:pPr>
              <a:defRPr/>
            </a:pPr>
            <a:fld id="{E35E53CE-8484-4B58-BD69-4C093243DEAD}" type="slidenum">
              <a:rPr/>
              <a:t/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 bwMode="auto"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 bwMode="auto"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 bwMode="auto"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 bwMode="auto"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 bwMode="auto"/>
        <p:txBody>
          <a:bodyPr/>
          <a:p>
            <a:pPr>
              <a:defRPr/>
            </a:pPr>
            <a:fld id="{C69EC1AD-8601-4F67-8B11-DD459E38AC66}" type="slidenum">
              <a:rPr/>
              <a:t/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9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7310148D-B1DB-403A-A0C3-B0153AA95382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A162478B-A3ED-4A30-B421-CD4DAEA76F2A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nly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 bwMode="auto"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defRPr/>
            </a:pPr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9AE164FC-8573-46CA-86EA-E70FA58BAA5C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AndObj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0A252D96-E03A-406E-AE7E-85DDA7479FAB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AndTwoObj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64EB2342-1763-4EF6-B9F3-1805B56AFB15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OverTx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DCECEF8E-3CE5-4DBF-801F-04796176FE1A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_rels/slideMaster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/Relationships>
</file>

<file path=ppt/slideMasters/_rels/slideMaster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6.xml"/><Relationship Id="rId13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 bwMode="auto">
          <a:xfrm>
            <a:off x="3124080" y="6356520"/>
            <a:ext cx="289404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empora LGC Uni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  <a:ea typeface="Arial"/>
              </a:rPr>
              <a:t> </a:t>
            </a:r>
            <a:endParaRPr lang="ru-RU" sz="14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 bwMode="auto"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  <a:defRPr/>
            </a:pPr>
            <a:fld id="{2155801F-FA46-4A4F-BA68-6D3E08F3E57F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Arial"/>
              </a:rPr>
              <a:t/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 bwMode="auto">
          <a:xfrm>
            <a:off x="45720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 </a:t>
            </a:r>
            <a:endParaRPr lang="ru-RU" sz="14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 bwMode="auto">
          <a:xfrm>
            <a:off x="3124080" y="6356520"/>
            <a:ext cx="289404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empora LGC Uni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  <a:ea typeface="Arial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 bwMode="auto"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  <a:defRPr/>
            </a:pPr>
            <a:fld id="{2F144350-89CD-4C5F-AB2B-A8FDC7AE5CAE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Arial"/>
              </a:rPr>
              <a:t/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 bwMode="auto">
          <a:xfrm>
            <a:off x="45720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ftr" idx="7"/>
          </p:nvPr>
        </p:nvSpPr>
        <p:spPr bwMode="auto">
          <a:xfrm>
            <a:off x="3124080" y="6356520"/>
            <a:ext cx="289404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empora LGC Uni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  <a:ea typeface="Arial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sldNum" idx="8"/>
          </p:nvPr>
        </p:nvSpPr>
        <p:spPr bwMode="auto"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  <a:defRPr/>
            </a:pPr>
            <a:fld id="{0D146416-DDC4-4BC9-836B-C1580A265442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Arial"/>
              </a:rPr>
              <a:t/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 idx="9"/>
          </p:nvPr>
        </p:nvSpPr>
        <p:spPr bwMode="auto">
          <a:xfrm>
            <a:off x="45720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image" Target="../media/image4.jpg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25" name="Picture 3" descr=""/>
          <p:cNvPicPr/>
          <p:nvPr/>
        </p:nvPicPr>
        <p:blipFill>
          <a:blip r:embed="rId2"/>
          <a:stretch/>
        </p:blipFill>
        <p:spPr bwMode="auto">
          <a:xfrm>
            <a:off x="0" y="6293160"/>
            <a:ext cx="9142560" cy="563400"/>
          </a:xfrm>
          <a:prstGeom prst="rect">
            <a:avLst/>
          </a:prstGeom>
          <a:ln w="0">
            <a:noFill/>
          </a:ln>
        </p:spPr>
      </p:pic>
      <p:pic>
        <p:nvPicPr>
          <p:cNvPr id="126" name="Picture 4" descr=""/>
          <p:cNvPicPr/>
          <p:nvPr/>
        </p:nvPicPr>
        <p:blipFill>
          <a:blip r:embed="rId3"/>
          <a:stretch/>
        </p:blipFill>
        <p:spPr bwMode="auto">
          <a:xfrm>
            <a:off x="11160" y="0"/>
            <a:ext cx="9134280" cy="1366200"/>
          </a:xfrm>
          <a:prstGeom prst="rect">
            <a:avLst/>
          </a:prstGeom>
          <a:ln w="0">
            <a:noFill/>
          </a:ln>
        </p:spPr>
      </p:pic>
      <p:sp>
        <p:nvSpPr>
          <p:cNvPr id="127" name="TextBox 1"/>
          <p:cNvSpPr/>
          <p:nvPr/>
        </p:nvSpPr>
        <p:spPr bwMode="auto">
          <a:xfrm>
            <a:off x="867600" y="2072708"/>
            <a:ext cx="7487640" cy="1430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tIns="45000" rIns="90000" bIns="45000" anchor="t">
            <a:spAutoFit/>
          </a:bodyPr>
          <a:p>
            <a:pPr algn="ctr">
              <a:lnSpc>
                <a:spcPct val="100000"/>
              </a:lnSpc>
              <a:defRPr/>
            </a:pPr>
            <a:r>
              <a:rPr lang="ru-RU" sz="2200" b="1" strike="noStrike" spc="-1">
                <a:solidFill>
                  <a:schemeClr val="dk1"/>
                </a:solidFill>
                <a:latin typeface="Times New Roman"/>
                <a:ea typeface="Arial"/>
              </a:rPr>
              <a:t>Итоги работы Отдела по надзору за сооружением объектов использования атомной энергии</a:t>
            </a:r>
            <a:endParaRPr lang="ru-RU" sz="2200" b="0" strike="noStrike" spc="-1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ct val="100000"/>
              </a:lnSpc>
              <a:defRPr/>
            </a:pPr>
            <a:r>
              <a:rPr lang="ru-RU" sz="2200" b="1" strike="noStrike" spc="-1">
                <a:solidFill>
                  <a:schemeClr val="dk1"/>
                </a:solidFill>
                <a:latin typeface="Times New Roman"/>
                <a:ea typeface="Arial"/>
              </a:rPr>
              <a:t>Центрального МТУ по надзору за ЯРБ Ростехнадзора </a:t>
            </a:r>
            <a:endParaRPr lang="ru-RU" sz="2200" b="0" strike="noStrike" spc="-1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ct val="100000"/>
              </a:lnSpc>
              <a:defRPr/>
            </a:pPr>
            <a:r>
              <a:rPr lang="ru-RU" sz="2200" b="1" strike="noStrike" spc="-1">
                <a:solidFill>
                  <a:schemeClr val="dk1"/>
                </a:solidFill>
                <a:latin typeface="Times New Roman"/>
                <a:ea typeface="Arial"/>
              </a:rPr>
              <a:t>за I</a:t>
            </a:r>
            <a:r>
              <a:rPr lang="ru-RU" sz="22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II</a:t>
            </a:r>
            <a:r>
              <a:rPr lang="ru-RU" sz="2200" b="1" strike="noStrike" spc="-1">
                <a:solidFill>
                  <a:schemeClr val="dk1"/>
                </a:solidFill>
                <a:latin typeface="Times New Roman"/>
                <a:ea typeface="Arial"/>
              </a:rPr>
              <a:t> квартал 20</a:t>
            </a:r>
            <a:r>
              <a:rPr lang="en-US" sz="2200" b="1" strike="noStrike" spc="-1">
                <a:solidFill>
                  <a:schemeClr val="dk1"/>
                </a:solidFill>
                <a:latin typeface="Times New Roman"/>
                <a:ea typeface="Arial"/>
              </a:rPr>
              <a:t>24 </a:t>
            </a:r>
            <a:r>
              <a:rPr lang="ru-RU" sz="2200" b="1" strike="noStrike" spc="-1">
                <a:solidFill>
                  <a:schemeClr val="dk1"/>
                </a:solidFill>
                <a:latin typeface="Times New Roman"/>
                <a:ea typeface="Arial"/>
              </a:rPr>
              <a:t>года</a:t>
            </a:r>
            <a:endParaRPr lang="ru-RU" sz="2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146142405" name=""/>
          <p:cNvSpPr txBox="1"/>
          <p:nvPr/>
        </p:nvSpPr>
        <p:spPr bwMode="auto">
          <a:xfrm flipH="0" flipV="0">
            <a:off x="5379140" y="4566849"/>
            <a:ext cx="3336092" cy="24419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endParaRPr/>
          </a:p>
        </p:txBody>
      </p:sp>
      <p:sp>
        <p:nvSpPr>
          <p:cNvPr id="767875429" name=""/>
          <p:cNvSpPr txBox="1"/>
          <p:nvPr/>
        </p:nvSpPr>
        <p:spPr bwMode="auto">
          <a:xfrm flipH="0" flipV="0">
            <a:off x="5274930" y="4566849"/>
            <a:ext cx="3379286" cy="10671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r">
              <a:defRPr/>
            </a:pPr>
            <a:r>
              <a:rPr sz="1600" b="1">
                <a:latin typeface="Times New Roman"/>
                <a:cs typeface="Times New Roman"/>
              </a:rPr>
              <a:t>Додонов Михаил Николаевич</a:t>
            </a:r>
            <a:endParaRPr sz="1600" b="1">
              <a:latin typeface="Times New Roman"/>
              <a:cs typeface="Times New Roman"/>
            </a:endParaRPr>
          </a:p>
          <a:p>
            <a:pPr algn="r">
              <a:defRPr/>
            </a:pPr>
            <a:r>
              <a:rPr sz="1600" b="1">
                <a:latin typeface="Times New Roman"/>
                <a:cs typeface="Times New Roman"/>
              </a:rPr>
              <a:t>начальник ОНСОИАЭ </a:t>
            </a:r>
            <a:endParaRPr sz="1600" b="1">
              <a:latin typeface="Times New Roman"/>
              <a:cs typeface="Times New Roman"/>
            </a:endParaRPr>
          </a:p>
          <a:p>
            <a:pPr algn="r">
              <a:defRPr/>
            </a:pPr>
            <a:r>
              <a:rPr sz="1600" b="1">
                <a:latin typeface="Times New Roman"/>
                <a:cs typeface="Times New Roman"/>
              </a:rPr>
              <a:t>Центрального МТУ по надзору </a:t>
            </a:r>
            <a:br>
              <a:rPr sz="1600" b="1">
                <a:latin typeface="Times New Roman"/>
                <a:cs typeface="Times New Roman"/>
              </a:rPr>
            </a:br>
            <a:r>
              <a:rPr sz="1600" b="1">
                <a:latin typeface="Times New Roman"/>
                <a:cs typeface="Times New Roman"/>
              </a:rPr>
              <a:t>за ЯРБ Ростехнадзора</a:t>
            </a:r>
            <a:endParaRPr sz="1600" b="1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28" name="Picture 4" descr=""/>
          <p:cNvPicPr/>
          <p:nvPr/>
        </p:nvPicPr>
        <p:blipFill>
          <a:blip r:embed="rId2"/>
          <a:stretch/>
        </p:blipFill>
        <p:spPr bwMode="auto">
          <a:xfrm>
            <a:off x="8280" y="0"/>
            <a:ext cx="9134280" cy="1366200"/>
          </a:xfrm>
          <a:prstGeom prst="rect">
            <a:avLst/>
          </a:prstGeom>
          <a:ln w="0">
            <a:noFill/>
          </a:ln>
        </p:spPr>
      </p:pic>
      <p:sp>
        <p:nvSpPr>
          <p:cNvPr id="129" name="TextBox 30"/>
          <p:cNvSpPr/>
          <p:nvPr/>
        </p:nvSpPr>
        <p:spPr bwMode="auto">
          <a:xfrm>
            <a:off x="50040" y="1367640"/>
            <a:ext cx="9050760" cy="82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tIns="45000" rIns="90000" bIns="45000" anchor="t">
            <a:spAutoFit/>
          </a:bodyPr>
          <a:p>
            <a:pPr algn="ctr">
              <a:lnSpc>
                <a:spcPct val="100000"/>
              </a:lnSpc>
              <a:defRPr/>
            </a:pPr>
            <a:r>
              <a:rPr lang="ru-RU" sz="2400" b="1" strike="noStrike" spc="-1">
                <a:solidFill>
                  <a:schemeClr val="dk1"/>
                </a:solidFill>
                <a:latin typeface="Times New Roman"/>
                <a:ea typeface="Arial"/>
              </a:rPr>
              <a:t>Контрольно-надзорные мероприятия в рамках федерального государственного строительного надзора</a:t>
            </a:r>
            <a:endParaRPr lang="ru-RU" sz="24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30" name="PlaceHolder 1"/>
          <p:cNvSpPr>
            <a:spLocks noGrp="1"/>
          </p:cNvSpPr>
          <p:nvPr>
            <p:ph/>
          </p:nvPr>
        </p:nvSpPr>
        <p:spPr bwMode="auto">
          <a:xfrm>
            <a:off x="0" y="1917000"/>
            <a:ext cx="8998920" cy="2041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90000"/>
          </a:bodyPr>
          <a:p>
            <a:pPr indent="0" algn="just">
              <a:lnSpc>
                <a:spcPct val="150000"/>
              </a:lnSpc>
              <a:spcBef>
                <a:spcPts val="879"/>
              </a:spcBef>
              <a:buNone/>
              <a:tabLst>
                <a:tab pos="0" algn="l"/>
              </a:tabLst>
              <a:defRPr/>
            </a:pPr>
            <a:endParaRPr lang="ru-RU" sz="2400" b="0" strike="noStrike" spc="-1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150000"/>
              </a:lnSpc>
              <a:spcBef>
                <a:spcPts val="879"/>
              </a:spcBef>
              <a:buNone/>
              <a:tabLst>
                <a:tab pos="0" algn="l"/>
              </a:tabLst>
              <a:defRPr/>
            </a:pPr>
            <a:r>
              <a:rPr lang="ru-RU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За II</a:t>
            </a:r>
            <a:r>
              <a:rPr lang="ru-RU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I квартал 2024 года ОНСОИАЭ Центрального МТУ по надзору </a:t>
            </a:r>
            <a:br>
              <a:rPr sz="2400"/>
            </a:br>
            <a:r>
              <a:rPr lang="ru-RU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за ЯРБ Ростехнадзора в рамках федерального государственного строительного надзора проведено:</a:t>
            </a:r>
            <a:endParaRPr lang="ru-RU" sz="2400" b="0" strike="noStrike" spc="-1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50000"/>
              </a:lnSpc>
              <a:spcBef>
                <a:spcPts val="879"/>
              </a:spcBef>
              <a:buNone/>
              <a:tabLst>
                <a:tab pos="0" algn="l"/>
              </a:tabLst>
              <a:defRPr/>
            </a:pPr>
            <a:endParaRPr lang="ru-RU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Прямоугольник 136"/>
          <p:cNvSpPr/>
          <p:nvPr/>
        </p:nvSpPr>
        <p:spPr bwMode="auto">
          <a:xfrm>
            <a:off x="900000" y="4140000"/>
            <a:ext cx="7379280" cy="562680"/>
          </a:xfrm>
          <a:prstGeom prst="rect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50000"/>
              </a:lnSpc>
              <a:spcBef>
                <a:spcPts val="879"/>
              </a:spcBef>
              <a:tabLst>
                <a:tab pos="0" algn="l"/>
              </a:tabLst>
              <a:defRPr/>
            </a:pPr>
            <a:r>
              <a:rPr lang="ru-RU" sz="20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19 выездных проверок </a:t>
            </a:r>
            <a:endParaRPr lang="ru-RU" sz="20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32" name="Прямоугольник 775919117"/>
          <p:cNvSpPr/>
          <p:nvPr/>
        </p:nvSpPr>
        <p:spPr bwMode="auto">
          <a:xfrm>
            <a:off x="227520" y="5102640"/>
            <a:ext cx="3940200" cy="1334160"/>
          </a:xfrm>
          <a:prstGeom prst="rect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50000"/>
              </a:lnSpc>
              <a:spcBef>
                <a:spcPts val="879"/>
              </a:spcBef>
              <a:tabLst>
                <a:tab pos="0" algn="l"/>
              </a:tabLst>
              <a:defRPr/>
            </a:pPr>
            <a:r>
              <a:rPr lang="ru-RU" sz="20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11 выездных проверок </a:t>
            </a:r>
            <a:br>
              <a:rPr sz="2000"/>
            </a:br>
            <a:r>
              <a:rPr lang="ru-RU" sz="20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по программе проведения проверок</a:t>
            </a:r>
            <a:endParaRPr lang="ru-RU" sz="20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33" name="Прямоугольник 1461196885"/>
          <p:cNvSpPr/>
          <p:nvPr/>
        </p:nvSpPr>
        <p:spPr bwMode="auto">
          <a:xfrm>
            <a:off x="4870080" y="5102640"/>
            <a:ext cx="3940200" cy="1334160"/>
          </a:xfrm>
          <a:prstGeom prst="rect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50000"/>
              </a:lnSpc>
              <a:spcBef>
                <a:spcPts val="879"/>
              </a:spcBef>
              <a:tabLst>
                <a:tab pos="0" algn="l"/>
              </a:tabLst>
              <a:defRPr/>
            </a:pPr>
            <a:r>
              <a:rPr lang="ru-RU" sz="20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8 выездных проверок </a:t>
            </a:r>
            <a:br>
              <a:rPr sz="2000"/>
            </a:br>
            <a:r>
              <a:rPr lang="ru-RU" sz="20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по истечению срока исполнения предписания</a:t>
            </a:r>
            <a:endParaRPr lang="ru-RU" sz="2000" b="0" strike="noStrike" spc="-1">
              <a:solidFill>
                <a:srgbClr val="000000"/>
              </a:solidFill>
              <a:latin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34" name="Picture 1" descr=""/>
          <p:cNvPicPr/>
          <p:nvPr/>
        </p:nvPicPr>
        <p:blipFill>
          <a:blip r:embed="rId2"/>
          <a:stretch/>
        </p:blipFill>
        <p:spPr bwMode="auto">
          <a:xfrm>
            <a:off x="8280" y="0"/>
            <a:ext cx="9134280" cy="136620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252958934" name="Таблица 196"/>
          <p:cNvGraphicFramePr>
            <a:graphicFrameLocks xmlns:a="http://schemas.openxmlformats.org/drawingml/2006/main"/>
          </p:cNvGraphicFramePr>
          <p:nvPr/>
        </p:nvGraphicFramePr>
        <p:xfrm>
          <a:off x="154440" y="3281869"/>
          <a:ext cx="8841960" cy="3392830"/>
        </p:xfrm>
        <a:graphic>
          <a:graphicData uri="http://schemas.openxmlformats.org/drawingml/2006/table">
            <a:tbl>
              <a:tblPr firstRow="0" firstCol="0" lastRow="0" lastCol="0" bandRow="0" bandCol="0"/>
              <a:tblGrid>
                <a:gridCol w="8834760"/>
              </a:tblGrid>
              <a:tr h="846408">
                <a:tc>
                  <a:txBody>
                    <a:bodyPr/>
                    <a:p>
                      <a:pPr>
                        <a:defRPr/>
                      </a:pPr>
                      <a:r>
                        <a:rPr sz="2200" b="0">
                          <a:latin typeface="Times New Roman"/>
                          <a:ea typeface="Calibri"/>
                          <a:cs typeface="Times New Roman"/>
                        </a:rPr>
                        <a:t>Выявлено </a:t>
                      </a:r>
                      <a:r>
                        <a:rPr sz="2200" b="1">
                          <a:latin typeface="Times New Roman"/>
                          <a:ea typeface="Calibri"/>
                          <a:cs typeface="Times New Roman"/>
                        </a:rPr>
                        <a:t>28 нарушений</a:t>
                      </a:r>
                      <a:r>
                        <a:rPr sz="2200">
                          <a:latin typeface="Times New Roman"/>
                          <a:ea typeface="Calibri"/>
                          <a:cs typeface="Times New Roman"/>
                        </a:rPr>
                        <a:t> действующего законодательства в градостроительной деятельности,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36000" marR="36000" marT="45720" marB="45720" anchor="t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B4C7DC"/>
                    </a:solidFill>
                  </a:tcPr>
                </a:tc>
              </a:tr>
              <a:tr h="846408">
                <a:tc>
                  <a:txBody>
                    <a:bodyPr/>
                    <a:p>
                      <a:pPr>
                        <a:defRPr/>
                      </a:pPr>
                      <a:r>
                        <a:rPr sz="2200">
                          <a:latin typeface="Times New Roman"/>
                          <a:ea typeface="Calibri"/>
                          <a:cs typeface="Times New Roman"/>
                        </a:rPr>
                        <a:t>в том числе </a:t>
                      </a:r>
                      <a:r>
                        <a:rPr sz="2200" b="1">
                          <a:latin typeface="Times New Roman"/>
                          <a:ea typeface="Calibri"/>
                          <a:cs typeface="Times New Roman"/>
                        </a:rPr>
                        <a:t>неисполнение </a:t>
                      </a:r>
                      <a:r>
                        <a:rPr sz="22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sz="2200" b="1">
                          <a:latin typeface="Times New Roman"/>
                          <a:ea typeface="Calibri"/>
                          <a:cs typeface="Times New Roman"/>
                        </a:rPr>
                        <a:t> предписания</a:t>
                      </a:r>
                      <a:r>
                        <a:rPr sz="2200">
                          <a:latin typeface="Times New Roman"/>
                          <a:ea typeface="Calibri"/>
                          <a:cs typeface="Times New Roman"/>
                        </a:rPr>
                        <a:t> в установленный срок.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36000" marR="36000" marT="45720" marB="45720" anchor="t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  <a:tr h="846408">
                <a:tc>
                  <a:txBody>
                    <a:bodyPr/>
                    <a:p>
                      <a:pPr>
                        <a:defRPr/>
                      </a:pPr>
                      <a:r>
                        <a:rPr sz="22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Выдано </a:t>
                      </a:r>
                      <a:r>
                        <a:rPr sz="2200" b="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6 </a:t>
                      </a:r>
                      <a:r>
                        <a:rPr sz="2200" b="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предписаний</a:t>
                      </a:r>
                      <a:r>
                        <a:rPr sz="22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об устранении выявленных нарушений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36000" marR="36000" marT="45720" marB="45720" anchor="t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B4C7DC"/>
                    </a:solidFill>
                  </a:tcPr>
                </a:tc>
              </a:tr>
            </a:tbl>
          </a:graphicData>
        </a:graphic>
      </p:graphicFrame>
      <p:sp>
        <p:nvSpPr>
          <p:cNvPr id="129120120" name="PlaceHolder 1"/>
          <p:cNvSpPr>
            <a:spLocks noGrp="1"/>
          </p:cNvSpPr>
          <p:nvPr/>
        </p:nvSpPr>
        <p:spPr bwMode="auto">
          <a:xfrm>
            <a:off x="75959" y="1176988"/>
            <a:ext cx="8998920" cy="2041920"/>
          </a:xfrm>
          <a:prstGeom prst="rect">
            <a:avLst/>
          </a:prstGeom>
          <a:noFill/>
          <a:ln w="0">
            <a:noFill/>
          </a:ln>
        </p:spPr>
        <p:txBody>
          <a:bodyPr vertOverflow="overflow" horzOverflow="overflow" vert="horz" wrap="square" lIns="90000" tIns="45000" rIns="90000" bIns="45000" numCol="1" spcCol="0" rtlCol="0" fromWordArt="0" anchor="t" anchorCtr="0" forceAA="0" upright="0" compatLnSpc="0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878"/>
              </a:spcBef>
              <a:buNone/>
              <a:tabLst>
                <a:tab pos="0" algn="l"/>
              </a:tabLst>
              <a:defRPr/>
            </a:pPr>
            <a:endParaRPr lang="ru-RU" sz="2400" b="0" strike="noStrike" spc="0">
              <a:solidFill>
                <a:srgbClr val="000000"/>
              </a:solidFill>
              <a:latin typeface="Calibri"/>
            </a:endParaRPr>
          </a:p>
          <a:p>
            <a:pPr algn="ctr">
              <a:defRPr/>
            </a:pPr>
            <a: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 ходе проведения контрольно-надзорных мероприятий </a:t>
            </a:r>
            <a:b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 Ш квартале 2024</a:t>
            </a:r>
            <a: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года</a:t>
            </a:r>
            <a:endParaRPr sz="2400" b="1">
              <a:latin typeface="Times New Roman"/>
              <a:cs typeface="Times New Roman"/>
            </a:endParaRPr>
          </a:p>
          <a:p>
            <a:pPr indent="0" algn="ctr">
              <a:lnSpc>
                <a:spcPct val="150000"/>
              </a:lnSpc>
              <a:spcBef>
                <a:spcPts val="878"/>
              </a:spcBef>
              <a:buNone/>
              <a:tabLst>
                <a:tab pos="0" algn="l"/>
              </a:tabLst>
              <a:defRPr/>
            </a:pPr>
            <a:endParaRPr lang="ru-RU" sz="2400" b="0" strike="noStrike" spc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553288561" name="Picture 1" descr=""/>
          <p:cNvPicPr/>
          <p:nvPr/>
        </p:nvPicPr>
        <p:blipFill>
          <a:blip r:embed="rId2"/>
          <a:stretch/>
        </p:blipFill>
        <p:spPr bwMode="auto">
          <a:xfrm>
            <a:off x="8280" y="0"/>
            <a:ext cx="9134280" cy="136620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751654353" name="Таблица 196"/>
          <p:cNvGraphicFramePr>
            <a:graphicFrameLocks xmlns:a="http://schemas.openxmlformats.org/drawingml/2006/main"/>
          </p:cNvGraphicFramePr>
          <p:nvPr/>
        </p:nvGraphicFramePr>
        <p:xfrm>
          <a:off x="154440" y="3429000"/>
          <a:ext cx="8841960" cy="2380626"/>
        </p:xfrm>
        <a:graphic>
          <a:graphicData uri="http://schemas.openxmlformats.org/drawingml/2006/table">
            <a:tbl>
              <a:tblPr firstRow="0" firstCol="0" lastRow="0" lastCol="0" bandRow="0" bandCol="0"/>
              <a:tblGrid>
                <a:gridCol w="8834760"/>
              </a:tblGrid>
              <a:tr h="836226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Объявлено </a:t>
                      </a:r>
                      <a:r>
                        <a:rPr sz="1800" b="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2 предостережения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о недопустимости нарушения обязательных требований в отношении: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36000" marR="36000" marT="45720" marB="45720" anchor="t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B4C7DC"/>
                    </a:solidFill>
                  </a:tcPr>
                </a:tc>
              </a:tr>
              <a:tr h="700973">
                <a:tc>
                  <a:txBody>
                    <a:bodyPr/>
                    <a:p>
                      <a:pPr>
                        <a:defRPr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ФГАУ «НМИЦ Нейрохирургии им. ак. Н.Н. Бурденко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»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36000" marR="36000" marT="45720" marB="45720" anchor="t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  <a:tr h="836226">
                <a:tc>
                  <a:txBody>
                    <a:bodyPr/>
                    <a:p>
                      <a:pPr>
                        <a:defRPr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ФГБУ «НМИЦ ССХ им. А.Н. Бакулева» Минздрава России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36000" marR="36000" marT="45720" marB="45720" anchor="t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</a:tbl>
          </a:graphicData>
        </a:graphic>
      </p:graphicFrame>
      <p:sp>
        <p:nvSpPr>
          <p:cNvPr id="169091361" name="PlaceHolder 1"/>
          <p:cNvSpPr>
            <a:spLocks noGrp="1"/>
          </p:cNvSpPr>
          <p:nvPr/>
        </p:nvSpPr>
        <p:spPr bwMode="auto">
          <a:xfrm flipH="0" flipV="0">
            <a:off x="75959" y="1176988"/>
            <a:ext cx="8998920" cy="2042108"/>
          </a:xfrm>
          <a:prstGeom prst="rect">
            <a:avLst/>
          </a:prstGeom>
          <a:noFill/>
          <a:ln w="0">
            <a:noFill/>
          </a:ln>
        </p:spPr>
        <p:txBody>
          <a:bodyPr vertOverflow="overflow" horzOverflow="overflow" vert="horz" wrap="square" lIns="90000" tIns="45000" rIns="90000" bIns="45000" numCol="1" spcCol="0" rtlCol="0" fromWordArt="0" anchor="t" anchorCtr="0" forceAA="0" upright="0" compatLnSpc="0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878"/>
              </a:spcBef>
              <a:buNone/>
              <a:tabLst>
                <a:tab pos="0" algn="l"/>
              </a:tabLst>
              <a:defRPr/>
            </a:pPr>
            <a:endParaRPr lang="ru-RU" sz="2400" b="0" strike="noStrike" spc="0">
              <a:solidFill>
                <a:srgbClr val="000000"/>
              </a:solidFill>
              <a:latin typeface="Calibri"/>
            </a:endParaRPr>
          </a:p>
          <a:p>
            <a:pPr algn="ctr">
              <a:defRPr/>
            </a:pPr>
            <a: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 ходе проведения контрольно-надзорных мероприятий </a:t>
            </a:r>
            <a:b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 Ш квартале 2024</a:t>
            </a:r>
            <a: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года</a:t>
            </a:r>
            <a:endParaRPr sz="2400" b="1">
              <a:latin typeface="Times New Roman"/>
              <a:cs typeface="Times New Roman"/>
            </a:endParaRPr>
          </a:p>
          <a:p>
            <a:pPr indent="0" algn="ctr">
              <a:lnSpc>
                <a:spcPct val="150000"/>
              </a:lnSpc>
              <a:spcBef>
                <a:spcPts val="878"/>
              </a:spcBef>
              <a:buNone/>
              <a:tabLst>
                <a:tab pos="0" algn="l"/>
              </a:tabLst>
              <a:defRPr/>
            </a:pPr>
            <a:endParaRPr lang="ru-RU" sz="2400" b="0" strike="noStrike" spc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40" name="Picture 3" descr=""/>
          <p:cNvPicPr/>
          <p:nvPr/>
        </p:nvPicPr>
        <p:blipFill>
          <a:blip r:embed="rId2"/>
          <a:stretch/>
        </p:blipFill>
        <p:spPr bwMode="auto">
          <a:xfrm>
            <a:off x="0" y="6293160"/>
            <a:ext cx="9142560" cy="563400"/>
          </a:xfrm>
          <a:prstGeom prst="rect">
            <a:avLst/>
          </a:prstGeom>
          <a:ln w="0">
            <a:noFill/>
          </a:ln>
        </p:spPr>
      </p:pic>
      <p:pic>
        <p:nvPicPr>
          <p:cNvPr id="141" name="Picture 4" descr=""/>
          <p:cNvPicPr/>
          <p:nvPr/>
        </p:nvPicPr>
        <p:blipFill>
          <a:blip r:embed="rId3"/>
          <a:stretch/>
        </p:blipFill>
        <p:spPr bwMode="auto">
          <a:xfrm>
            <a:off x="14400" y="0"/>
            <a:ext cx="9134280" cy="1366200"/>
          </a:xfrm>
          <a:prstGeom prst="rect">
            <a:avLst/>
          </a:prstGeom>
          <a:ln w="0">
            <a:noFill/>
          </a:ln>
        </p:spPr>
      </p:pic>
      <p:sp>
        <p:nvSpPr>
          <p:cNvPr id="142" name="PlaceHolder 1"/>
          <p:cNvSpPr>
            <a:spLocks noGrp="1"/>
          </p:cNvSpPr>
          <p:nvPr>
            <p:ph/>
          </p:nvPr>
        </p:nvSpPr>
        <p:spPr bwMode="auto">
          <a:xfrm>
            <a:off x="457200" y="1556640"/>
            <a:ext cx="8541720" cy="45680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91000"/>
          </a:bodyPr>
          <a:p>
            <a:pPr marL="334439" indent="0" algn="just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  <a:defRPr/>
            </a:pPr>
            <a:r>
              <a:rPr lang="ru-RU" sz="2000" b="1" strike="noStrike" spc="-1">
                <a:solidFill>
                  <a:schemeClr val="dk1"/>
                </a:solidFill>
                <a:latin typeface="Times New Roman"/>
              </a:rPr>
              <a:t>Характерные нарушения, выявленные в ходе проверок: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315720" indent="-315720" algn="just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SzPct val="45000"/>
              <a:buFont typeface="Wingdings"/>
              <a:buChar char=""/>
              <a:tabLst>
                <a:tab pos="0" algn="l"/>
              </a:tabLst>
              <a:defRPr/>
            </a:pPr>
            <a:r>
              <a:rPr lang="ru-RU" sz="2000" b="0" strike="noStrike" spc="-1">
                <a:solidFill>
                  <a:schemeClr val="dk1"/>
                </a:solidFill>
                <a:latin typeface="Times New Roman"/>
              </a:rPr>
              <a:t> </a:t>
            </a:r>
            <a:r>
              <a:rPr lang="ru-RU" sz="2000" b="0" strike="noStrike" spc="-1">
                <a:solidFill>
                  <a:schemeClr val="dk1"/>
                </a:solidFill>
                <a:latin typeface="Times New Roman"/>
              </a:rPr>
              <a:t>строительные работы проводятся с нарушением техники безопасности при строительстве;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315720" indent="-315720" algn="just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SzPct val="45000"/>
              <a:buFont typeface="Wingdings"/>
              <a:buChar char=""/>
              <a:tabLst>
                <a:tab pos="0" algn="l"/>
              </a:tabLst>
              <a:defRPr/>
            </a:pPr>
            <a:r>
              <a:rPr lang="ru-RU" sz="2000" b="0" strike="noStrike" spc="-1">
                <a:solidFill>
                  <a:schemeClr val="dk1"/>
                </a:solidFill>
                <a:latin typeface="Times New Roman"/>
              </a:rPr>
              <a:t>работы проводятся с нарушением требований утвержденной </a:t>
            </a:r>
            <a:br>
              <a:rPr sz="2000"/>
            </a:br>
            <a:r>
              <a:rPr lang="ru-RU" sz="2000" b="0" strike="noStrike" spc="-1">
                <a:solidFill>
                  <a:schemeClr val="dk1"/>
                </a:solidFill>
                <a:latin typeface="Times New Roman"/>
              </a:rPr>
              <a:t>в установленном порядке проектной документации, а также требований технических регламентов.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315720" indent="0" algn="just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  <a:defRPr/>
            </a:pPr>
            <a:r>
              <a:rPr lang="ru-RU" sz="2000" b="0" strike="noStrike" spc="-1">
                <a:solidFill>
                  <a:schemeClr val="dk1"/>
                </a:solidFill>
                <a:latin typeface="Times New Roman"/>
              </a:rPr>
              <a:t>Причинами выявленных нарушений являлись, в основном, неисполнение должностными лицами своих служебных обязанностей и ослабление контроля </a:t>
            </a:r>
            <a:br>
              <a:rPr lang="ru-RU" sz="2000" b="0" strike="noStrike" spc="-1">
                <a:solidFill>
                  <a:schemeClr val="dk1"/>
                </a:solidFill>
                <a:latin typeface="Times New Roman"/>
              </a:rPr>
            </a:br>
            <a:r>
              <a:rPr lang="ru-RU" sz="2000" b="0" strike="noStrike" spc="-1">
                <a:solidFill>
                  <a:schemeClr val="dk1"/>
                </a:solidFill>
                <a:latin typeface="Times New Roman"/>
              </a:rPr>
              <a:t>со стороны руководства организаций и лиц, осуществляющих строительный контроль.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315720" indent="0" algn="just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  <a:defRPr/>
            </a:pPr>
            <a:r>
              <a:rPr lang="ru-RU" sz="2000" b="0" strike="noStrike" spc="-1">
                <a:solidFill>
                  <a:schemeClr val="dk1"/>
                </a:solidFill>
                <a:latin typeface="Times New Roman"/>
              </a:rPr>
              <a:t>По итогам контрольно-надзорных мероприятий (федеральный государственный строительный надзор) составлялись акты о проведенных проверках и протоколы осмотра территорий, помещений (отсеков), производственных и иных объектов, продукции (товаров) и иных предметов, возбуждены дела по административным правонарушениям в отношении должностных и юридических лиц.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334439" indent="0" algn="just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  <a:defRPr/>
            </a:pP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sldNum" idx="10"/>
          </p:nvPr>
        </p:nvSpPr>
        <p:spPr bwMode="auto"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  <a:defRPr/>
            </a:pPr>
            <a:fld id="{3E147D66-4832-4EF8-9008-021858014D34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Arial"/>
              </a:rPr>
              <a:t/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44" name="Picture 3" descr=""/>
          <p:cNvPicPr/>
          <p:nvPr/>
        </p:nvPicPr>
        <p:blipFill>
          <a:blip r:embed="rId2"/>
          <a:stretch/>
        </p:blipFill>
        <p:spPr bwMode="auto">
          <a:xfrm>
            <a:off x="0" y="6293160"/>
            <a:ext cx="9142560" cy="563400"/>
          </a:xfrm>
          <a:prstGeom prst="rect">
            <a:avLst/>
          </a:prstGeom>
          <a:ln w="0">
            <a:noFill/>
          </a:ln>
        </p:spPr>
      </p:pic>
      <p:pic>
        <p:nvPicPr>
          <p:cNvPr id="145" name="Picture 4" descr=""/>
          <p:cNvPicPr/>
          <p:nvPr/>
        </p:nvPicPr>
        <p:blipFill>
          <a:blip r:embed="rId3"/>
          <a:stretch/>
        </p:blipFill>
        <p:spPr bwMode="auto">
          <a:xfrm>
            <a:off x="0" y="0"/>
            <a:ext cx="9154080" cy="716040"/>
          </a:xfrm>
          <a:prstGeom prst="rect">
            <a:avLst/>
          </a:prstGeom>
          <a:ln w="0">
            <a:noFill/>
          </a:ln>
        </p:spPr>
      </p:pic>
      <p:pic>
        <p:nvPicPr>
          <p:cNvPr id="146" name="Picture 4" descr=""/>
          <p:cNvPicPr/>
          <p:nvPr/>
        </p:nvPicPr>
        <p:blipFill>
          <a:blip r:embed="rId4"/>
          <a:stretch/>
        </p:blipFill>
        <p:spPr bwMode="auto">
          <a:xfrm>
            <a:off x="-9720" y="0"/>
            <a:ext cx="9134280" cy="1366200"/>
          </a:xfrm>
          <a:prstGeom prst="rect">
            <a:avLst/>
          </a:prstGeom>
          <a:ln w="0">
            <a:noFill/>
          </a:ln>
        </p:spPr>
      </p:pic>
      <p:sp>
        <p:nvSpPr>
          <p:cNvPr id="147" name="PlaceHolder 1"/>
          <p:cNvSpPr>
            <a:spLocks noGrp="1"/>
          </p:cNvSpPr>
          <p:nvPr>
            <p:ph/>
          </p:nvPr>
        </p:nvSpPr>
        <p:spPr bwMode="auto">
          <a:xfrm flipH="0" flipV="0">
            <a:off x="-33779" y="1516944"/>
            <a:ext cx="9142920" cy="1446388"/>
          </a:xfrm>
          <a:prstGeom prst="rect">
            <a:avLst/>
          </a:prstGeom>
          <a:noFill/>
          <a:ln w="0">
            <a:noFill/>
          </a:ln>
        </p:spPr>
        <p:txBody>
          <a:bodyPr vertOverflow="overflow" horzOverflow="overflow" vert="horz" wrap="square" lIns="90000" tIns="45000" rIns="90000" bIns="45000" numCol="1" spcCol="0" rtlCol="0" fromWordArt="0" anchor="ctr" anchorCtr="0" forceAA="0" upright="0" compatLnSpc="0">
            <a:normAutofit fontScale="55000" lnSpcReduction="9000"/>
          </a:bodyPr>
          <a:p>
            <a:pPr marL="335880" indent="0" algn="ctr">
              <a:lnSpc>
                <a:spcPct val="150000"/>
              </a:lnSpc>
              <a:spcBef>
                <a:spcPts val="641"/>
              </a:spcBef>
              <a:buNone/>
              <a:tabLst>
                <a:tab pos="0" algn="l"/>
              </a:tabLst>
              <a:defRPr/>
            </a:pPr>
            <a:r>
              <a:rPr lang="ru-RU" sz="36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В III квартале 2024 года возбуждено 20 административных дел  </a:t>
            </a:r>
            <a:br>
              <a:rPr lang="ru-RU" sz="36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</a:br>
            <a:r>
              <a:rPr lang="ru-RU" sz="36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в отношении </a:t>
            </a:r>
            <a:r>
              <a:rPr lang="ru-RU" sz="3600" b="1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юридических и должностных лиц</a:t>
            </a:r>
            <a:endParaRPr sz="3600" b="0" strike="noStrike" spc="-1">
              <a:solidFill>
                <a:srgbClr val="000000"/>
              </a:solidFill>
              <a:latin typeface="Calibri"/>
            </a:endParaRPr>
          </a:p>
          <a:p>
            <a:pPr marL="335880" indent="0" algn="just">
              <a:lnSpc>
                <a:spcPct val="150000"/>
              </a:lnSpc>
              <a:spcBef>
                <a:spcPts val="641"/>
              </a:spcBef>
              <a:buNone/>
              <a:tabLst>
                <a:tab pos="0" algn="l"/>
              </a:tabLst>
              <a:defRPr/>
            </a:pPr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48" name="Таблица 196"/>
          <p:cNvGraphicFramePr>
            <a:graphicFrameLocks xmlns:a="http://schemas.openxmlformats.org/drawingml/2006/main"/>
          </p:cNvGraphicFramePr>
          <p:nvPr/>
        </p:nvGraphicFramePr>
        <p:xfrm>
          <a:off x="116699" y="2727396"/>
          <a:ext cx="8841960" cy="1924200"/>
        </p:xfrm>
        <a:graphic>
          <a:graphicData uri="http://schemas.openxmlformats.org/drawingml/2006/table">
            <a:tbl>
              <a:tblPr firstRow="0" firstCol="0" lastRow="0" lastCol="0" bandRow="0" bandCol="0"/>
              <a:tblGrid>
                <a:gridCol w="8834760"/>
              </a:tblGrid>
              <a:tr h="574983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defRPr/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по ч. 1 ст. 9.4 КоАП РФ</a:t>
                      </a:r>
                      <a:endParaRPr lang="ru-RU" sz="1800" b="1" strike="noStrike" spc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6000" marR="36000" anchor="t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5983B0"/>
                    </a:solidFill>
                  </a:tcPr>
                </a:tc>
              </a:tr>
              <a:tr h="549406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АО «РТЗ»; ФГБУ НИЦ «Курчатовский институт»;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36000" marR="36000" anchor="t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B4C7DC"/>
                    </a:solidFill>
                  </a:tcPr>
                </a:tc>
              </a:tr>
              <a:tr h="574983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defRPr/>
                      </a:pPr>
                      <a:r>
                        <a:rPr lang="ru-RU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ООО «Каскад-Энерго»; ООО «ИРиС»; ООО «Балтинжиниринг»;</a:t>
                      </a:r>
                      <a:endParaRPr sz="1800" b="0" strike="noStrike" spc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36000" marR="36000" anchor="t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  <a:tr h="574983">
                <a:tc>
                  <a:txBody>
                    <a:bodyPr/>
                    <a:p>
                      <a:pPr>
                        <a:defRPr/>
                      </a:pPr>
                      <a:r>
                        <a:rPr>
                          <a:latin typeface="Times New Roman"/>
                          <a:cs typeface="Times New Roman"/>
                        </a:rPr>
                        <a:t>ООО </a:t>
                      </a:r>
                      <a:r>
                        <a:rPr lang="ru-RU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«</a:t>
                      </a:r>
                      <a:r>
                        <a:rPr>
                          <a:latin typeface="Times New Roman"/>
                          <a:cs typeface="Times New Roman"/>
                        </a:rPr>
                        <a:t>Спецтехкомплект</a:t>
                      </a:r>
                      <a:r>
                        <a:rPr lang="ru-RU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»</a:t>
                      </a:r>
                      <a:r>
                        <a:rPr>
                          <a:latin typeface="Times New Roman"/>
                          <a:cs typeface="Times New Roman"/>
                        </a:rPr>
                        <a:t>; ФГБУ </a:t>
                      </a:r>
                      <a:r>
                        <a:rPr lang="ru-RU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«</a:t>
                      </a:r>
                      <a:r>
                        <a:rPr>
                          <a:latin typeface="Times New Roman"/>
                          <a:cs typeface="Times New Roman"/>
                        </a:rPr>
                        <a:t>УЗС</a:t>
                      </a:r>
                      <a:r>
                        <a:rPr lang="ru-RU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»;</a:t>
                      </a:r>
                      <a:r>
                        <a:rPr>
                          <a:latin typeface="Times New Roman"/>
                          <a:cs typeface="Times New Roman"/>
                        </a:rPr>
                        <a:t> НИЦ </a:t>
                      </a:r>
                      <a:r>
                        <a:rPr lang="ru-RU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«Курчатовский институт - ИФВЭ</a:t>
                      </a:r>
                      <a:r>
                        <a:rPr lang="ru-RU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»</a:t>
                      </a:r>
                      <a:endParaRPr>
                        <a:latin typeface="Times New Roman"/>
                        <a:cs typeface="Times New Roman"/>
                      </a:endParaRPr>
                    </a:p>
                  </a:txBody>
                  <a:tcPr marL="36000" marR="36000" anchor="t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B4C7DC"/>
                    </a:solidFill>
                  </a:tcPr>
                </a:tc>
              </a:tr>
              <a:tr h="574983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ООО </a:t>
                      </a:r>
                      <a:r>
                        <a:rPr lang="ru-RU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«Теинстройпроект</a:t>
                      </a:r>
                      <a:r>
                        <a:rPr lang="ru-RU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»; ООО </a:t>
                      </a:r>
                      <a:r>
                        <a:rPr lang="ru-RU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«МСУ-1</a:t>
                      </a:r>
                      <a:r>
                        <a:rPr lang="ru-RU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».</a:t>
                      </a:r>
                      <a:endParaRPr sz="1800" b="0" strike="noStrike" spc="-1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36000" marR="36000" anchor="t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</a:tbl>
          </a:graphicData>
        </a:graphic>
      </p:graphicFrame>
      <p:sp>
        <p:nvSpPr>
          <p:cNvPr id="150" name="PlaceHolder 2"/>
          <p:cNvSpPr>
            <a:spLocks noGrp="1"/>
          </p:cNvSpPr>
          <p:nvPr>
            <p:ph type="sldNum" idx="11"/>
          </p:nvPr>
        </p:nvSpPr>
        <p:spPr bwMode="auto"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  <a:defRPr/>
            </a:pPr>
            <a:fld id="{A9EC2396-7D3F-43B6-A26C-9AEDB3C0FC2D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Arial"/>
              </a:rPr>
              <a:t/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75760648" name="Picture 3" descr=""/>
          <p:cNvPicPr/>
          <p:nvPr/>
        </p:nvPicPr>
        <p:blipFill>
          <a:blip r:embed="rId2"/>
          <a:stretch/>
        </p:blipFill>
        <p:spPr bwMode="auto">
          <a:xfrm>
            <a:off x="0" y="6293160"/>
            <a:ext cx="9142560" cy="563400"/>
          </a:xfrm>
          <a:prstGeom prst="rect">
            <a:avLst/>
          </a:prstGeom>
          <a:ln w="0">
            <a:noFill/>
          </a:ln>
        </p:spPr>
      </p:pic>
      <p:pic>
        <p:nvPicPr>
          <p:cNvPr id="553213038" name="Picture 4" descr=""/>
          <p:cNvPicPr/>
          <p:nvPr/>
        </p:nvPicPr>
        <p:blipFill>
          <a:blip r:embed="rId3"/>
          <a:stretch/>
        </p:blipFill>
        <p:spPr bwMode="auto">
          <a:xfrm>
            <a:off x="0" y="0"/>
            <a:ext cx="9154080" cy="716040"/>
          </a:xfrm>
          <a:prstGeom prst="rect">
            <a:avLst/>
          </a:prstGeom>
          <a:ln w="0">
            <a:noFill/>
          </a:ln>
        </p:spPr>
      </p:pic>
      <p:pic>
        <p:nvPicPr>
          <p:cNvPr id="282949545" name="Picture 4" descr=""/>
          <p:cNvPicPr/>
          <p:nvPr/>
        </p:nvPicPr>
        <p:blipFill>
          <a:blip r:embed="rId4"/>
          <a:stretch/>
        </p:blipFill>
        <p:spPr bwMode="auto">
          <a:xfrm>
            <a:off x="-9720" y="0"/>
            <a:ext cx="9134280" cy="136620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995665079" name="Таблица 196"/>
          <p:cNvGraphicFramePr>
            <a:graphicFrameLocks xmlns:a="http://schemas.openxmlformats.org/drawingml/2006/main"/>
          </p:cNvGraphicFramePr>
          <p:nvPr/>
        </p:nvGraphicFramePr>
        <p:xfrm>
          <a:off x="116699" y="1791966"/>
          <a:ext cx="8841960" cy="1924200"/>
        </p:xfrm>
        <a:graphic>
          <a:graphicData uri="http://schemas.openxmlformats.org/drawingml/2006/table">
            <a:tbl>
              <a:tblPr firstRow="0" firstCol="0" lastRow="0" lastCol="0" bandRow="0" bandCol="0"/>
              <a:tblGrid>
                <a:gridCol w="8834760"/>
              </a:tblGrid>
              <a:tr h="817200"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2000" b="0" strike="noStrik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Административные дела </a:t>
                      </a:r>
                      <a:r>
                        <a:rPr lang="ru-RU" sz="2000" b="1" strike="noStrik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по ст. 19.7 КоАП РФ</a:t>
                      </a:r>
                      <a:r>
                        <a:rPr lang="ru-RU" sz="2000" b="0" strike="noStrik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направлены </a:t>
                      </a:r>
                      <a:br>
                        <a:rPr lang="ru-RU" sz="2000" b="0" strike="noStrik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2000" b="0" strike="noStrik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по подведомственности мировому судье</a:t>
                      </a:r>
                      <a:endParaRPr sz="2000" b="0" strike="noStrike" spc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36000" marR="36000" marT="45720" marB="45720" anchor="t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B4C7DC"/>
                    </a:solidFill>
                  </a:tcPr>
                </a:tc>
              </a:tr>
              <a:tr h="900000">
                <a:tc>
                  <a:txBody>
                    <a:bodyPr/>
                    <a:p>
                      <a:pPr>
                        <a:defRPr/>
                      </a:pPr>
                      <a:r>
                        <a:rPr sz="2000">
                          <a:latin typeface="Times New Roman"/>
                          <a:cs typeface="Times New Roman"/>
                        </a:rPr>
                        <a:t>В отношении юридического и должностного лица </a:t>
                      </a:r>
                      <a:r>
                        <a:rPr sz="2000" b="1">
                          <a:latin typeface="Times New Roman"/>
                          <a:cs typeface="Times New Roman"/>
                        </a:rPr>
                        <a:t>ФГБУ </a:t>
                      </a:r>
                      <a:r>
                        <a:rPr lang="ru-RU" sz="2000" b="1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«</a:t>
                      </a:r>
                      <a:r>
                        <a:rPr sz="2000" b="1">
                          <a:latin typeface="Times New Roman"/>
                          <a:cs typeface="Times New Roman"/>
                        </a:rPr>
                        <a:t>НМИЦ Хирургии им. А.В. Вишневского</a:t>
                      </a:r>
                      <a:r>
                        <a:rPr lang="ru-RU" sz="2000" b="1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»</a:t>
                      </a:r>
                      <a:r>
                        <a:rPr sz="2000" b="1">
                          <a:latin typeface="Times New Roman"/>
                          <a:cs typeface="Times New Roman"/>
                        </a:rPr>
                        <a:t> Минздрава России</a:t>
                      </a:r>
                      <a:endParaRPr sz="2000" b="1">
                        <a:latin typeface="Times New Roman"/>
                        <a:cs typeface="Times New Roman"/>
                      </a:endParaRPr>
                    </a:p>
                  </a:txBody>
                  <a:tcPr marL="36000" marR="36000" marT="45720" marB="45720" anchor="t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  <a:tr h="686644">
                <a:tc>
                  <a:txBody>
                    <a:bodyPr/>
                    <a:p>
                      <a:pPr>
                        <a:defRPr/>
                      </a:pPr>
                      <a:r>
                        <a:rPr sz="2000" b="1">
                          <a:latin typeface="Times New Roman"/>
                          <a:ea typeface="Times New Roman"/>
                          <a:cs typeface="Times New Roman"/>
                        </a:rPr>
                        <a:t>Вынесены решения суда</a:t>
                      </a:r>
                      <a:r>
                        <a:rPr sz="2000" b="1">
                          <a:latin typeface="Times New Roman"/>
                          <a:cs typeface="Times New Roman"/>
                        </a:rPr>
                        <a:t>:  </a:t>
                      </a:r>
                      <a:endParaRPr sz="2000" b="1">
                        <a:latin typeface="Times New Roman"/>
                        <a:cs typeface="Times New Roman"/>
                      </a:endParaRPr>
                    </a:p>
                  </a:txBody>
                  <a:tcPr marL="36000" marR="36000" marT="45720" marB="45720" anchor="t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B4C7DC"/>
                    </a:solidFill>
                  </a:tcPr>
                </a:tc>
              </a:tr>
              <a:tr h="686644"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отношении юридического лица назначена мера наказания в виде </a:t>
                      </a:r>
                      <a:r>
                        <a:rPr lang="en-US" sz="2000" b="1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предупреждения;</a:t>
                      </a:r>
                      <a:endParaRPr sz="2000" b="1">
                        <a:latin typeface="Times New Roman"/>
                        <a:cs typeface="Times New Roman"/>
                      </a:endParaRPr>
                    </a:p>
                  </a:txBody>
                  <a:tcPr marL="36000" marR="36000" marT="45720" marB="45720" anchor="t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  <a:tr h="686644"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отношении должностного лица назначен </a:t>
                      </a:r>
                      <a:r>
                        <a:rPr lang="en-US" sz="2000" b="1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штраф.</a:t>
                      </a:r>
                      <a:endParaRPr sz="2000" b="1">
                        <a:latin typeface="Times New Roman"/>
                        <a:cs typeface="Times New Roman"/>
                      </a:endParaRPr>
                    </a:p>
                  </a:txBody>
                  <a:tcPr marL="36000" marR="36000" marT="45720" marB="45720" anchor="t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</a:tbl>
          </a:graphicData>
        </a:graphic>
      </p:graphicFrame>
      <p:sp>
        <p:nvSpPr>
          <p:cNvPr id="606127676" name="PlaceHolder 2"/>
          <p:cNvSpPr>
            <a:spLocks noGrp="1"/>
          </p:cNvSpPr>
          <p:nvPr>
            <p:ph type="sldNum" idx="11"/>
          </p:nvPr>
        </p:nvSpPr>
        <p:spPr bwMode="auto"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0">
                <a:solidFill>
                  <a:srgbClr val="8B8B8B"/>
                </a:solidFill>
                <a:latin typeface="Calibri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  <a:defRPr/>
            </a:pPr>
            <a:fld id="{47334A45-5754-B510-015D-0E7BF95428F2}" type="slidenum">
              <a:rPr lang="ru-RU" sz="1200" b="0" strike="noStrike" spc="0">
                <a:solidFill>
                  <a:srgbClr val="8B8B8B"/>
                </a:solidFill>
                <a:latin typeface="Calibri"/>
                <a:ea typeface="Arial"/>
              </a:rPr>
              <a:t/>
            </a:fld>
            <a:endParaRPr lang="ru-RU" sz="1200" b="0" strike="noStrike" spc="0">
              <a:solidFill>
                <a:srgbClr val="000000"/>
              </a:solidFill>
              <a:latin typeface="Tempora LGC Un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51" name="Рисунок 3" descr=""/>
          <p:cNvPicPr/>
          <p:nvPr/>
        </p:nvPicPr>
        <p:blipFill>
          <a:blip r:embed="rId2"/>
          <a:stretch/>
        </p:blipFill>
        <p:spPr bwMode="auto">
          <a:xfrm>
            <a:off x="15120" y="2205000"/>
            <a:ext cx="4411440" cy="3867480"/>
          </a:xfrm>
          <a:prstGeom prst="rect">
            <a:avLst/>
          </a:prstGeom>
          <a:ln w="0">
            <a:noFill/>
          </a:ln>
        </p:spPr>
      </p:pic>
      <p:grpSp>
        <p:nvGrpSpPr>
          <p:cNvPr id="152" name="Объект 15"/>
          <p:cNvGrpSpPr/>
          <p:nvPr/>
        </p:nvGrpSpPr>
        <p:grpSpPr bwMode="auto">
          <a:xfrm flipH="0" flipV="0">
            <a:off x="4078324" y="1366200"/>
            <a:ext cx="4949510" cy="4436992"/>
            <a:chOff x="0" y="0"/>
            <a:chExt cx="4949510" cy="4436992"/>
          </a:xfrm>
        </p:grpSpPr>
        <p:sp>
          <p:nvSpPr>
            <p:cNvPr id="154" name="Скругленный прямоугольник 201"/>
            <p:cNvSpPr/>
            <p:nvPr/>
          </p:nvSpPr>
          <p:spPr bwMode="auto">
            <a:xfrm flipH="0" flipV="0">
              <a:off x="0" y="0"/>
              <a:ext cx="4949510" cy="1023868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rgbClr val="FFFFFF"/>
              </a:solidFill>
              <a:round/>
            </a:ln>
          </p:spPr>
          <p:style>
            <a:lnRef idx="2"/>
            <a:fillRef idx="0"/>
            <a:effectRef idx="0"/>
            <a:fontRef idx="minor"/>
          </p:style>
          <p:txBody>
            <a:bodyPr lIns="49678" tIns="49678" rIns="49678" bIns="49678" numCol="1" spcCol="1440" anchor="ctr">
              <a:noAutofit/>
            </a:bodyPr>
            <a:p>
              <a:pPr>
                <a:lnSpc>
                  <a:spcPct val="90000"/>
                </a:lnSpc>
                <a:spcAft>
                  <a:spcPts val="456"/>
                </a:spcAft>
                <a:defRPr/>
              </a:pPr>
              <a:br>
                <a:rPr sz="1800"/>
              </a:br>
              <a:r>
                <a:rPr lang="ru-RU" sz="1800" b="0" strike="noStrike" spc="0">
                  <a:solidFill>
                    <a:schemeClr val="lt1"/>
                  </a:solidFill>
                  <a:latin typeface="Times New Roman"/>
                  <a:ea typeface="Arial"/>
                </a:rPr>
                <a:t>Вы</a:t>
              </a:r>
              <a:r>
                <a:rPr lang="ru-RU" sz="1800" b="0" strike="noStrike" spc="0">
                  <a:solidFill>
                    <a:schemeClr val="lt1"/>
                  </a:solidFill>
                  <a:latin typeface="Times New Roman"/>
                  <a:ea typeface="Arial"/>
                </a:rPr>
                <a:t>несено </a:t>
              </a:r>
              <a:r>
                <a:rPr lang="ru-RU" sz="1800" b="1" strike="noStrike" spc="0">
                  <a:solidFill>
                    <a:schemeClr val="lt1"/>
                  </a:solidFill>
                  <a:latin typeface="Times New Roman"/>
                  <a:ea typeface="Arial"/>
                </a:rPr>
                <a:t>18</a:t>
              </a:r>
              <a:r>
                <a:rPr lang="ru-RU" sz="1800" b="1" strike="noStrike" spc="-1">
                  <a:solidFill>
                    <a:schemeClr val="lt1"/>
                  </a:solidFill>
                  <a:latin typeface="Times New Roman"/>
                  <a:ea typeface="Arial"/>
                </a:rPr>
                <a:t> постановлений</a:t>
              </a:r>
              <a:r>
                <a:rPr lang="ru-RU" sz="1800" b="0" strike="noStrike" spc="-1">
                  <a:solidFill>
                    <a:schemeClr val="lt1"/>
                  </a:solidFill>
                  <a:latin typeface="Times New Roman"/>
                  <a:ea typeface="Arial"/>
                </a:rPr>
                <a:t> </a:t>
              </a:r>
              <a:br>
                <a:rPr lang="ru-RU" sz="1800" b="0" strike="noStrike" spc="-1">
                  <a:solidFill>
                    <a:schemeClr val="lt1"/>
                  </a:solidFill>
                  <a:latin typeface="Times New Roman"/>
                  <a:ea typeface="Arial"/>
                </a:rPr>
              </a:br>
              <a:r>
                <a:rPr lang="ru-RU" sz="1800" b="0" strike="noStrike" spc="-1">
                  <a:solidFill>
                    <a:schemeClr val="lt1"/>
                  </a:solidFill>
                  <a:latin typeface="Times New Roman"/>
                  <a:ea typeface="Arial"/>
                </a:rPr>
                <a:t>о назначении административного наказания</a:t>
              </a:r>
              <a:endParaRPr lang="ru-RU" sz="1800" b="0" strike="noStrike" spc="-1">
                <a:solidFill>
                  <a:srgbClr val="000000"/>
                </a:solidFill>
                <a:latin typeface="Open Sans"/>
              </a:endParaRPr>
            </a:p>
            <a:p>
              <a:pPr>
                <a:lnSpc>
                  <a:spcPct val="90000"/>
                </a:lnSpc>
                <a:spcAft>
                  <a:spcPts val="456"/>
                </a:spcAft>
                <a:defRPr/>
              </a:pPr>
              <a:endParaRPr lang="ru-RU" sz="1800" b="0" strike="noStrike" spc="-1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56" name="Скругленный прямоугольник 203"/>
            <p:cNvSpPr/>
            <p:nvPr/>
          </p:nvSpPr>
          <p:spPr bwMode="auto">
            <a:xfrm flipH="0" flipV="0">
              <a:off x="0" y="3595840"/>
              <a:ext cx="4949510" cy="841151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rgbClr val="FFFFFF"/>
              </a:solidFill>
              <a:round/>
            </a:ln>
          </p:spPr>
          <p:style>
            <a:lnRef idx="2"/>
            <a:fillRef idx="0"/>
            <a:effectRef idx="0"/>
            <a:fontRef idx="minor"/>
          </p:style>
          <p:txBody>
            <a:bodyPr lIns="49678" tIns="49678" rIns="49678" bIns="49678" numCol="1" spcCol="1440" anchor="ctr">
              <a:noAutofit/>
            </a:bodyPr>
            <a:p>
              <a:pPr>
                <a:lnSpc>
                  <a:spcPct val="90000"/>
                </a:lnSpc>
                <a:spcAft>
                  <a:spcPts val="456"/>
                </a:spcAft>
                <a:defRPr/>
              </a:pPr>
              <a:br>
                <a:rPr sz="1800"/>
              </a:br>
              <a:r>
                <a:rPr lang="ru-RU" sz="1800" b="0" strike="noStrike" spc="-1">
                  <a:solidFill>
                    <a:schemeClr val="lt1"/>
                  </a:solidFill>
                  <a:latin typeface="Times New Roman"/>
                  <a:ea typeface="Arial"/>
                </a:rPr>
                <a:t>Наложено штрафов на сумму </a:t>
              </a:r>
              <a:r>
                <a:rPr lang="ru-RU" sz="1800" b="1" strike="noStrike" spc="-1">
                  <a:solidFill>
                    <a:schemeClr val="lt1"/>
                  </a:solidFill>
                  <a:latin typeface="Times New Roman"/>
                  <a:ea typeface="Arial"/>
                </a:rPr>
                <a:t>725 тыс. руб.</a:t>
              </a:r>
              <a:endParaRPr lang="ru-RU" sz="1800" b="0" strike="noStrike" spc="-1">
                <a:solidFill>
                  <a:srgbClr val="000000"/>
                </a:solidFill>
                <a:latin typeface="Open Sans"/>
              </a:endParaRPr>
            </a:p>
            <a:p>
              <a:pPr>
                <a:lnSpc>
                  <a:spcPct val="90000"/>
                </a:lnSpc>
                <a:spcAft>
                  <a:spcPts val="456"/>
                </a:spcAft>
                <a:defRPr/>
              </a:pPr>
              <a:endParaRPr lang="ru-RU" sz="1800" b="0" strike="noStrike" spc="-1">
                <a:solidFill>
                  <a:srgbClr val="000000"/>
                </a:solidFill>
                <a:latin typeface="Open Sans"/>
              </a:endParaRPr>
            </a:p>
          </p:txBody>
        </p:sp>
      </p:grpSp>
      <p:pic>
        <p:nvPicPr>
          <p:cNvPr id="158" name="Picture 3" descr=""/>
          <p:cNvPicPr/>
          <p:nvPr/>
        </p:nvPicPr>
        <p:blipFill>
          <a:blip r:embed="rId3"/>
          <a:stretch/>
        </p:blipFill>
        <p:spPr bwMode="auto">
          <a:xfrm>
            <a:off x="0" y="6293160"/>
            <a:ext cx="9142560" cy="563400"/>
          </a:xfrm>
          <a:prstGeom prst="rect">
            <a:avLst/>
          </a:prstGeom>
          <a:ln w="0">
            <a:noFill/>
          </a:ln>
        </p:spPr>
      </p:pic>
      <p:pic>
        <p:nvPicPr>
          <p:cNvPr id="159" name="Picture 4" descr=""/>
          <p:cNvPicPr/>
          <p:nvPr/>
        </p:nvPicPr>
        <p:blipFill>
          <a:blip r:embed="rId4"/>
          <a:stretch/>
        </p:blipFill>
        <p:spPr bwMode="auto">
          <a:xfrm>
            <a:off x="0" y="0"/>
            <a:ext cx="9154080" cy="716040"/>
          </a:xfrm>
          <a:prstGeom prst="rect">
            <a:avLst/>
          </a:prstGeom>
          <a:ln w="0">
            <a:noFill/>
          </a:ln>
        </p:spPr>
      </p:pic>
      <p:pic>
        <p:nvPicPr>
          <p:cNvPr id="160" name="Picture 4" descr=""/>
          <p:cNvPicPr/>
          <p:nvPr/>
        </p:nvPicPr>
        <p:blipFill>
          <a:blip r:embed="rId5"/>
          <a:stretch/>
        </p:blipFill>
        <p:spPr bwMode="auto">
          <a:xfrm>
            <a:off x="-9720" y="0"/>
            <a:ext cx="9134280" cy="1366200"/>
          </a:xfrm>
          <a:prstGeom prst="rect">
            <a:avLst/>
          </a:prstGeom>
          <a:ln w="0">
            <a:noFill/>
          </a:ln>
        </p:spPr>
      </p:pic>
      <p:sp>
        <p:nvSpPr>
          <p:cNvPr id="161" name="PlaceHolder 1"/>
          <p:cNvSpPr>
            <a:spLocks noGrp="1"/>
          </p:cNvSpPr>
          <p:nvPr>
            <p:ph type="sldNum" idx="12"/>
          </p:nvPr>
        </p:nvSpPr>
        <p:spPr bwMode="auto"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  <a:defRPr/>
            </a:pPr>
            <a:fld id="{59EE9EE3-BA24-42A5-8E08-4E16F094A26C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Arial"/>
              </a:rPr>
              <a:t/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779221724" name="Скругленный прямоугольник 201"/>
          <p:cNvSpPr/>
          <p:nvPr/>
        </p:nvSpPr>
        <p:spPr bwMode="auto">
          <a:xfrm flipH="0" flipV="0">
            <a:off x="4078324" y="2478264"/>
            <a:ext cx="4949510" cy="950734"/>
          </a:xfrm>
          <a:prstGeom prst="roundRect">
            <a:avLst>
              <a:gd name="adj" fmla="val 16667"/>
            </a:avLst>
          </a:prstGeom>
          <a:solidFill>
            <a:schemeClr val="accent1">
              <a:hueOff val="0"/>
              <a:satOff val="0"/>
              <a:lumOff val="0"/>
              <a:alphaOff val="0"/>
            </a:schemeClr>
          </a:solidFill>
          <a:ln>
            <a:solidFill>
              <a:srgbClr val="FFFFFF"/>
            </a:solidFill>
            <a:round/>
          </a:ln>
        </p:spPr>
        <p:style>
          <a:lnRef idx="2"/>
          <a:fillRef idx="0"/>
          <a:effectRef idx="0"/>
          <a:fontRef idx="minor"/>
        </p:style>
        <p:txBody>
          <a:bodyPr lIns="49677" tIns="49677" rIns="49677" bIns="49677" numCol="1" spcCol="1440" anchor="ctr">
            <a:noAutofit/>
          </a:bodyPr>
          <a:p>
            <a:pPr>
              <a:lnSpc>
                <a:spcPct val="90000"/>
              </a:lnSpc>
              <a:spcAft>
                <a:spcPts val="455"/>
              </a:spcAft>
              <a:defRPr/>
            </a:pPr>
            <a:br>
              <a:rPr lang="ru-RU" sz="1800" b="1" i="0" u="none" strike="noStrike" cap="none" spc="0">
                <a:solidFill>
                  <a:schemeClr val="lt1"/>
                </a:solidFill>
                <a:latin typeface="Times New Roman"/>
                <a:ea typeface="Arial"/>
                <a:cs typeface="Times New Roman"/>
              </a:rPr>
            </a:br>
            <a:endParaRPr lang="ru-RU" sz="1800" b="1" i="0" u="none" strike="noStrike" cap="none" spc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spcAft>
                <a:spcPts val="455"/>
              </a:spcAft>
              <a:defRPr/>
            </a:pPr>
            <a:endParaRPr sz="1800" b="0" i="0" u="none" strike="noStrike" cap="none" spc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spcAft>
                <a:spcPts val="455"/>
              </a:spcAft>
              <a:defRPr/>
            </a:pPr>
            <a:r>
              <a:rPr lang="ru-RU" sz="1800" b="1" i="0" u="none" strike="noStrike" cap="none" spc="0">
                <a:solidFill>
                  <a:schemeClr val="bg1"/>
                </a:solidFill>
                <a:latin typeface="Times New Roman"/>
                <a:ea typeface="Arial"/>
                <a:cs typeface="Times New Roman"/>
              </a:rPr>
              <a:t>5 </a:t>
            </a:r>
            <a:r>
              <a:rPr lang="ru-RU" sz="1800" b="0" i="0" u="none" strike="noStrike" cap="none" spc="0">
                <a:solidFill>
                  <a:schemeClr val="bg1"/>
                </a:solidFill>
                <a:latin typeface="Times New Roman"/>
                <a:ea typeface="Arial"/>
                <a:cs typeface="Times New Roman"/>
              </a:rPr>
              <a:t>административных наказаний</a:t>
            </a:r>
            <a:r>
              <a:rPr lang="ru-RU" sz="1800" b="1" i="0" u="none" strike="noStrike" cap="none" spc="0">
                <a:solidFill>
                  <a:schemeClr val="bg1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ru-RU" sz="1800" b="0" i="0" u="none" strike="noStrike" cap="none" spc="0">
                <a:solidFill>
                  <a:schemeClr val="bg1"/>
                </a:solidFill>
                <a:latin typeface="Times New Roman"/>
                <a:ea typeface="Arial"/>
                <a:cs typeface="Times New Roman"/>
              </a:rPr>
              <a:t>в виде штрафа:</a:t>
            </a:r>
            <a:endParaRPr lang="ru-RU" sz="1800" b="0" i="0" u="none" strike="noStrike" cap="none" spc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spcAft>
                <a:spcPts val="455"/>
              </a:spcAft>
              <a:defRPr/>
            </a:pPr>
            <a:r>
              <a:rPr lang="ru-RU" sz="1800" b="1" i="0" u="none" strike="noStrike" cap="none" spc="0">
                <a:solidFill>
                  <a:schemeClr val="bg1"/>
                </a:solidFill>
                <a:latin typeface="Times New Roman"/>
                <a:ea typeface="Open Sans"/>
                <a:cs typeface="Times New Roman"/>
              </a:rPr>
              <a:t>4</a:t>
            </a:r>
            <a:r>
              <a:rPr lang="ru-RU" sz="1800" b="0" i="0" u="none" strike="noStrike" cap="none" spc="0">
                <a:solidFill>
                  <a:schemeClr val="bg1"/>
                </a:solidFill>
                <a:latin typeface="Times New Roman"/>
                <a:ea typeface="Open Sans"/>
                <a:cs typeface="Times New Roman"/>
              </a:rPr>
              <a:t> в отношении юридических лиц;</a:t>
            </a:r>
            <a:endParaRPr sz="1800" b="0" i="0" u="none" strike="noStrike" cap="none" spc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spcAft>
                <a:spcPts val="455"/>
              </a:spcAft>
              <a:defRPr/>
            </a:pPr>
            <a:r>
              <a:rPr lang="ru-RU" sz="1800" b="1" i="0" u="none" strike="noStrike" cap="none" spc="0">
                <a:solidFill>
                  <a:schemeClr val="bg1"/>
                </a:solidFill>
                <a:latin typeface="Times New Roman"/>
                <a:ea typeface="Open Sans"/>
                <a:cs typeface="Times New Roman"/>
              </a:rPr>
              <a:t>1</a:t>
            </a:r>
            <a:r>
              <a:rPr lang="ru-RU" sz="1800" b="0" i="0" u="none" strike="noStrike" cap="none" spc="0">
                <a:solidFill>
                  <a:schemeClr val="bg1"/>
                </a:solidFill>
                <a:latin typeface="Times New Roman"/>
                <a:ea typeface="Open Sans"/>
                <a:cs typeface="Times New Roman"/>
              </a:rPr>
              <a:t> в отношении должностного лица.</a:t>
            </a:r>
            <a:endParaRPr lang="ru-RU" sz="1800" b="0" i="0" u="none" strike="noStrike" cap="none" spc="0">
              <a:solidFill>
                <a:schemeClr val="lt1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spcAft>
                <a:spcPts val="455"/>
              </a:spcAft>
              <a:defRPr/>
            </a:pPr>
            <a:endParaRPr sz="1800" b="0" strike="noStrike" spc="0">
              <a:solidFill>
                <a:srgbClr val="000000"/>
              </a:solidFill>
              <a:latin typeface="Open Sans"/>
            </a:endParaRPr>
          </a:p>
          <a:p>
            <a:pPr>
              <a:lnSpc>
                <a:spcPct val="90000"/>
              </a:lnSpc>
              <a:spcAft>
                <a:spcPts val="455"/>
              </a:spcAft>
              <a:defRPr/>
            </a:pPr>
            <a:endParaRPr lang="ru-RU" sz="1800" b="0" strike="noStrike" spc="0">
              <a:solidFill>
                <a:srgbClr val="000000"/>
              </a:solidFill>
              <a:latin typeface="Open Sans"/>
            </a:endParaRPr>
          </a:p>
          <a:p>
            <a:pPr>
              <a:lnSpc>
                <a:spcPct val="90000"/>
              </a:lnSpc>
              <a:spcAft>
                <a:spcPts val="455"/>
              </a:spcAft>
              <a:defRPr/>
            </a:pPr>
            <a:endParaRPr lang="ru-RU" sz="1800" b="0" strike="noStrike" spc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515722211" name="Скругленный прямоугольник 201"/>
          <p:cNvSpPr/>
          <p:nvPr/>
        </p:nvSpPr>
        <p:spPr bwMode="auto">
          <a:xfrm flipH="0" flipV="0">
            <a:off x="4078324" y="3527776"/>
            <a:ext cx="4949510" cy="1358193"/>
          </a:xfrm>
          <a:prstGeom prst="roundRect">
            <a:avLst>
              <a:gd name="adj" fmla="val 16667"/>
            </a:avLst>
          </a:prstGeom>
          <a:solidFill>
            <a:schemeClr val="accent1">
              <a:hueOff val="0"/>
              <a:satOff val="0"/>
              <a:lumOff val="0"/>
              <a:alphaOff val="0"/>
            </a:schemeClr>
          </a:solidFill>
          <a:ln>
            <a:solidFill>
              <a:srgbClr val="FFFFFF"/>
            </a:solidFill>
            <a:round/>
          </a:ln>
        </p:spPr>
        <p:style>
          <a:lnRef idx="2"/>
          <a:fillRef idx="0"/>
          <a:effectRef idx="0"/>
          <a:fontRef idx="minor"/>
        </p:style>
        <p:txBody>
          <a:bodyPr lIns="49677" tIns="49677" rIns="49677" bIns="49677" numCol="1" spcCol="1440" anchor="ctr">
            <a:noAutofit/>
          </a:bodyPr>
          <a:p>
            <a:pPr>
              <a:lnSpc>
                <a:spcPct val="90000"/>
              </a:lnSpc>
              <a:spcAft>
                <a:spcPts val="455"/>
              </a:spcAft>
              <a:defRPr/>
            </a:pPr>
            <a:endParaRPr lang="en-US" sz="1800" b="0" i="0" u="none" strike="noStrike" cap="none" spc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spcAft>
                <a:spcPts val="455"/>
              </a:spcAft>
              <a:defRPr/>
            </a:pPr>
            <a:r>
              <a:rPr lang="ru-RU" sz="1800" b="1" i="0" u="none" strike="noStrike" cap="none" spc="0">
                <a:solidFill>
                  <a:schemeClr val="lt1"/>
                </a:solidFill>
                <a:latin typeface="Times New Roman"/>
                <a:ea typeface="Arial"/>
                <a:cs typeface="Times New Roman"/>
              </a:rPr>
              <a:t>13 </a:t>
            </a:r>
            <a:r>
              <a:rPr lang="ru-RU" sz="1800" b="0" i="0" u="none" strike="noStrike" cap="none" spc="0">
                <a:solidFill>
                  <a:schemeClr val="lt1"/>
                </a:solidFill>
                <a:latin typeface="Times New Roman"/>
                <a:ea typeface="Arial"/>
                <a:cs typeface="Times New Roman"/>
              </a:rPr>
              <a:t>административных наказаний в виде предупреждения</a:t>
            </a:r>
            <a:endParaRPr lang="ru-RU" sz="1800" b="0" i="0" u="none" strike="noStrike" cap="none" spc="0">
              <a:solidFill>
                <a:schemeClr val="lt1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spcAft>
                <a:spcPts val="455"/>
              </a:spcAft>
              <a:defRPr/>
            </a:pPr>
            <a:r>
              <a:rPr lang="ru-RU" sz="1800" b="1" i="0" u="none" strike="noStrike" cap="none" spc="0">
                <a:solidFill>
                  <a:schemeClr val="bg1"/>
                </a:solidFill>
                <a:latin typeface="Times New Roman"/>
                <a:ea typeface="Open Sans"/>
                <a:cs typeface="Times New Roman"/>
              </a:rPr>
              <a:t>5</a:t>
            </a:r>
            <a:r>
              <a:rPr lang="ru-RU" sz="1800" b="0" i="0" u="none" strike="noStrike" cap="none" spc="0">
                <a:solidFill>
                  <a:schemeClr val="bg1"/>
                </a:solidFill>
                <a:latin typeface="Times New Roman"/>
                <a:ea typeface="Open Sans"/>
                <a:cs typeface="Times New Roman"/>
              </a:rPr>
              <a:t> в отношении юридических лиц;</a:t>
            </a:r>
            <a:endParaRPr sz="1800" b="0" i="0" u="none" strike="noStrike" cap="none" spc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spcAft>
                <a:spcPts val="455"/>
              </a:spcAft>
              <a:defRPr/>
            </a:pPr>
            <a:r>
              <a:rPr lang="ru-RU" sz="1800" b="1" i="0" u="none" strike="noStrike" cap="none" spc="0">
                <a:solidFill>
                  <a:schemeClr val="bg1"/>
                </a:solidFill>
                <a:latin typeface="Times New Roman"/>
                <a:ea typeface="Open Sans"/>
                <a:cs typeface="Times New Roman"/>
              </a:rPr>
              <a:t>8</a:t>
            </a:r>
            <a:r>
              <a:rPr lang="ru-RU" sz="1800" b="0" i="0" u="none" strike="noStrike" cap="none" spc="0">
                <a:solidFill>
                  <a:schemeClr val="bg1"/>
                </a:solidFill>
                <a:latin typeface="Times New Roman"/>
                <a:ea typeface="Open Sans"/>
                <a:cs typeface="Times New Roman"/>
              </a:rPr>
              <a:t> в отношении должностных лиц.</a:t>
            </a:r>
            <a:endParaRPr sz="1800" b="0" i="0" u="none" strike="noStrike" cap="none" spc="0">
              <a:solidFill>
                <a:schemeClr val="lt1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spcAft>
                <a:spcPts val="455"/>
              </a:spcAft>
              <a:defRPr/>
            </a:pPr>
            <a:endParaRPr lang="ru-RU" sz="1800" b="0" strike="noStrike" spc="0">
              <a:solidFill>
                <a:srgbClr val="000000"/>
              </a:solidFill>
              <a:latin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62" name="Picture 3" descr=""/>
          <p:cNvPicPr/>
          <p:nvPr/>
        </p:nvPicPr>
        <p:blipFill>
          <a:blip r:embed="rId2"/>
          <a:stretch/>
        </p:blipFill>
        <p:spPr bwMode="auto">
          <a:xfrm>
            <a:off x="0" y="6293160"/>
            <a:ext cx="9142560" cy="563400"/>
          </a:xfrm>
          <a:prstGeom prst="rect">
            <a:avLst/>
          </a:prstGeom>
          <a:ln w="0">
            <a:noFill/>
          </a:ln>
        </p:spPr>
      </p:pic>
      <p:pic>
        <p:nvPicPr>
          <p:cNvPr id="163" name="Picture 4" descr=""/>
          <p:cNvPicPr/>
          <p:nvPr/>
        </p:nvPicPr>
        <p:blipFill>
          <a:blip r:embed="rId3"/>
          <a:stretch/>
        </p:blipFill>
        <p:spPr bwMode="auto">
          <a:xfrm>
            <a:off x="8280" y="0"/>
            <a:ext cx="9134280" cy="1366200"/>
          </a:xfrm>
          <a:prstGeom prst="rect">
            <a:avLst/>
          </a:prstGeom>
          <a:ln w="0">
            <a:noFill/>
          </a:ln>
        </p:spPr>
      </p:pic>
      <p:sp>
        <p:nvSpPr>
          <p:cNvPr id="164" name="TextBox 1"/>
          <p:cNvSpPr/>
          <p:nvPr/>
        </p:nvSpPr>
        <p:spPr bwMode="auto">
          <a:xfrm>
            <a:off x="611640" y="1973520"/>
            <a:ext cx="7919280" cy="54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tIns="45000" rIns="90000" bIns="45000" anchor="t">
            <a:spAutoFit/>
          </a:bodyPr>
          <a:p>
            <a:pPr algn="ctr">
              <a:lnSpc>
                <a:spcPct val="100000"/>
              </a:lnSpc>
              <a:defRPr/>
            </a:pPr>
            <a:r>
              <a:rPr lang="ru-RU" sz="3000" b="1" strike="noStrike" spc="-1">
                <a:solidFill>
                  <a:schemeClr val="dk1"/>
                </a:solidFill>
                <a:latin typeface="Times New Roman"/>
                <a:ea typeface="Arial"/>
              </a:rPr>
              <a:t>Спасибо за внимание !</a:t>
            </a:r>
            <a:endParaRPr lang="ru-RU" sz="3000" b="0" strike="noStrike" spc="-1">
              <a:solidFill>
                <a:srgbClr val="000000"/>
              </a:solidFill>
              <a:latin typeface="Open Sans"/>
            </a:endParaRPr>
          </a:p>
        </p:txBody>
      </p:sp>
      <p:pic>
        <p:nvPicPr>
          <p:cNvPr id="165" name="Picture 2" descr="C:\Users\oplspa\Desktop\ujz3exjx.png"/>
          <p:cNvPicPr/>
          <p:nvPr/>
        </p:nvPicPr>
        <p:blipFill>
          <a:blip r:embed="rId4"/>
          <a:stretch/>
        </p:blipFill>
        <p:spPr bwMode="auto">
          <a:xfrm>
            <a:off x="2229480" y="2565000"/>
            <a:ext cx="4683240" cy="3139920"/>
          </a:xfrm>
          <a:prstGeom prst="rect">
            <a:avLst/>
          </a:prstGeom>
          <a:ln w="0">
            <a:noFill/>
          </a:ln>
        </p:spPr>
      </p:pic>
      <p:sp>
        <p:nvSpPr>
          <p:cNvPr id="166" name="PlaceHolder 1"/>
          <p:cNvSpPr>
            <a:spLocks noGrp="1"/>
          </p:cNvSpPr>
          <p:nvPr>
            <p:ph type="sldNum" idx="13"/>
          </p:nvPr>
        </p:nvSpPr>
        <p:spPr bwMode="auto"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  <a:defRPr/>
            </a:pPr>
            <a:fld id="{3804BD8F-7304-42EE-A365-7180892043FC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Arial"/>
              </a:rPr>
              <a:t/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_rels/theme3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ppt/theme/theme3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ONLYOFFICE/7.3.3.50</Application>
  <DocSecurity>0</DocSecurity>
  <PresentationFormat/>
  <Paragraphs>0</Paragraphs>
  <Slides>9</Slides>
  <Notes>9</Notes>
  <HiddenSlides>0</HiddenSlides>
  <MMClips>2</MMClips>
  <ScaleCrop>0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Theme 1</vt:lpstr>
      <vt:lpstr>Theme 2</vt:lpstr>
      <vt:lpstr>Theme 3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Серегин П.А.</dc:creator>
  <cp:keywords/>
  <dc:description/>
  <dc:identifier/>
  <dc:language>ru-RU</dc:language>
  <cp:lastModifiedBy/>
  <cp:revision>451</cp:revision>
  <dcterms:created xsi:type="dcterms:W3CDTF">2015-09-22T06:41:40Z</dcterms:created>
  <dcterms:modified xsi:type="dcterms:W3CDTF">2024-10-11T11:14:51Z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23</vt:i4>
  </property>
  <property fmtid="{D5CDD505-2E9C-101B-9397-08002B2CF9AE}" pid="3" name="PresentationFormat">
    <vt:lpwstr>Экран (4:3)</vt:lpwstr>
  </property>
  <property fmtid="{D5CDD505-2E9C-101B-9397-08002B2CF9AE}" pid="4" name="Slides">
    <vt:i4>18</vt:i4>
  </property>
</Properties>
</file>